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BD1AA1-5C13-4CA1-B990-1E1DD93846C9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60182E-149C-4B22-B195-11A4FEDC38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2461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91096E-6F2A-403D-9AF4-8C078F0D8A8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890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D401A4-126F-4E00-B6B7-BC7747E2B4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0BC7AFE-D937-4432-8B3F-FDA94300C9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84CEFB-0CAB-4F89-9C2C-366B371C0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FE505-3E4C-411B-A934-B2FD7F430338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84CCDE-C9AD-471B-9009-B1C874303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AADEDB-5AC6-4A13-A8FE-FAF030D297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F4790-BDD0-4DA6-A30B-29667DFFC3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6128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C9DCBA-01FB-4DF1-B2DC-7CB5ABA87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F970E5-2123-47F5-B1DA-E2D76316E7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1B23B8-D691-4BF4-ADA0-B923E6ADE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FE505-3E4C-411B-A934-B2FD7F430338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E84E-52D9-4C29-BB01-7A26C7165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DA47E7-A0E0-43BB-A24E-92400A4FB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F4790-BDD0-4DA6-A30B-29667DFFC3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8950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3F9C2DC-722E-4AE5-9647-CF52089093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74E575-B4D5-4AC4-B637-CA45C9E893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6D66C2-4DC9-46BA-B2D0-FEFF9E15B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FE505-3E4C-411B-A934-B2FD7F430338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2BA3C9-1A68-463F-9086-3EDB10C65C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5B3259-6091-43B2-8FA5-93FC24545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F4790-BDD0-4DA6-A30B-29667DFFC3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1505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01DCE3-C04B-4737-B89E-5080715AE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CF5545-4DC9-435E-98A3-64733C9411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5E4768-2F3C-4BE7-A147-6168A517D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FE505-3E4C-411B-A934-B2FD7F430338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C36875-2F9F-48DF-B947-5E359EA21D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D850AB-9A34-434F-B896-93248E0CA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F4790-BDD0-4DA6-A30B-29667DFFC3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6893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4C8A2C-1499-4D41-8655-ACA3FAD7C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C54D3A-0472-44B8-970C-7EB3919F00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33597D-7F1C-43C9-AF34-AC18237E72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FE505-3E4C-411B-A934-B2FD7F430338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D167E0-C7C1-46BD-A919-C86B7A4F1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180CCA-5836-4F1F-AD20-069584BE3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F4790-BDD0-4DA6-A30B-29667DFFC3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9241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3DAD13-3BCB-4684-AF38-98FD21A85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E1366B-2506-42F5-B720-B6B40B08CA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A0CD08-1031-42F2-B92D-40D22E5E61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BF36B6-5307-4048-B890-8DAC5204D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FE505-3E4C-411B-A934-B2FD7F430338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2D3FD5-24EA-4830-8B7E-6F972778DD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F4D17C-E1F5-44C8-A7B2-E07F95C6C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F4790-BDD0-4DA6-A30B-29667DFFC3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9798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CDAD53-23B0-49AB-B66D-7557E3B15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BEA7E9-2568-466B-9AA1-AB7B083258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FD47C8-9893-4A9F-8553-BEE0971836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6A86784-460A-4B28-A35F-9142588493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3A67421-0F81-407B-998D-907B1FEBF7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6DA31E-17A6-49F3-B6FD-5C02A6F046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FE505-3E4C-411B-A934-B2FD7F430338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C9A8148-7F05-47E2-89CB-C5BEC2F12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EA12350-EE36-42EA-8472-85268CC09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F4790-BDD0-4DA6-A30B-29667DFFC3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840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4F3C43-764B-49BC-8DC4-4FF89130A2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2E6A74F-FDFF-45BF-997C-7D1AD7E53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FE505-3E4C-411B-A934-B2FD7F430338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085373-4518-4890-9CCB-C047B40EE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5E4887-25B0-4D6C-8B19-968073513F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F4790-BDD0-4DA6-A30B-29667DFFC3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3144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3BD8341-6D21-422E-B88B-AF59BF2268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FE505-3E4C-411B-A934-B2FD7F430338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92203D-2E03-41D1-AEA7-AAD1088588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BF810E-04CA-4E26-B8EF-4E775D683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F4790-BDD0-4DA6-A30B-29667DFFC3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0047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8630CE-673A-4CD1-A386-1FBF944DF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08B35C-B419-4E60-BD23-65E103141D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E7D2DC-6926-4632-AB93-242FD8C0C9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90E27C-EA67-4251-9C85-711452074E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FE505-3E4C-411B-A934-B2FD7F430338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2DCD4E-6680-4F9B-B6C5-72AF5B0C74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F89E6D-6BBD-4DEB-9D90-4B9A861D1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F4790-BDD0-4DA6-A30B-29667DFFC3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8046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F5419-4FF7-4307-A2B3-853899F49B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CE4C1AB-7894-40F9-A8F6-6F5D4BAC91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AE6762-7FB4-4BF8-B3F9-D369EBC8FC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4335BA-5173-4A1D-B466-4F89E8457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FE505-3E4C-411B-A934-B2FD7F430338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B1BF06-B11A-4422-97AE-AF63ED8F7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063B8A-DE55-428C-AF60-D79A7A3E7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F4790-BDD0-4DA6-A30B-29667DFFC3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1729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2B34441-BFA8-488F-88AE-2F7759D2BE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1AEAA5-4FFD-43B0-AC9A-E48C636A87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98D0DF-8CBD-4BB4-A876-8087AF70AB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FE505-3E4C-411B-A934-B2FD7F430338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404900-8B7E-47E4-80A2-A29AB6C375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6781DF-E04B-4C40-98CE-839C82FEB1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F4790-BDD0-4DA6-A30B-29667DFFC3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5634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tm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1D425908-DDAF-4A2A-8219-FBA6422BB7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3678463"/>
              </p:ext>
            </p:extLst>
          </p:nvPr>
        </p:nvGraphicFramePr>
        <p:xfrm>
          <a:off x="150190" y="96814"/>
          <a:ext cx="6740939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40939">
                  <a:extLst>
                    <a:ext uri="{9D8B030D-6E8A-4147-A177-3AD203B41FA5}">
                      <a16:colId xmlns:a16="http://schemas.microsoft.com/office/drawing/2014/main" val="1413387079"/>
                    </a:ext>
                  </a:extLst>
                </a:gridCol>
              </a:tblGrid>
              <a:tr h="340508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DT31: Autonomy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6127337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667CA43B-3BDD-4DC2-9D38-7E3DCB6951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6218799"/>
              </p:ext>
            </p:extLst>
          </p:nvPr>
        </p:nvGraphicFramePr>
        <p:xfrm>
          <a:off x="150190" y="1857106"/>
          <a:ext cx="5707263" cy="48261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07263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418640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Autonomous vehicles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4407468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sp>
        <p:nvSpPr>
          <p:cNvPr id="21" name="AutoShape 8" descr="File:Light Bulb or Idea Flat Icon Vector.svg - Wikimedia Commons">
            <a:extLst>
              <a:ext uri="{FF2B5EF4-FFF2-40B4-BE49-F238E27FC236}">
                <a16:creationId xmlns:a16="http://schemas.microsoft.com/office/drawing/2014/main" id="{5FAEA503-FF8A-4C4A-B928-B93FF5BF653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810660" y="3276599"/>
            <a:ext cx="327991" cy="327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6D6774CB-A583-4475-B3D4-EE06E9FF9C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0160253"/>
              </p:ext>
            </p:extLst>
          </p:nvPr>
        </p:nvGraphicFramePr>
        <p:xfrm>
          <a:off x="150190" y="488071"/>
          <a:ext cx="6740939" cy="12618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40939">
                  <a:extLst>
                    <a:ext uri="{9D8B030D-6E8A-4147-A177-3AD203B41FA5}">
                      <a16:colId xmlns:a16="http://schemas.microsoft.com/office/drawing/2014/main" val="2591224229"/>
                    </a:ext>
                  </a:extLst>
                </a:gridCol>
              </a:tblGrid>
              <a:tr h="333564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What is autonomy?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0811832"/>
                  </a:ext>
                </a:extLst>
              </a:tr>
              <a:tr h="896083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Autonomous technology is about enriching automated systems with sensors, Artificial Intelligence (AI) and analytical capabilities so that they could make independent decisions based on the data they collect. 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3625941"/>
                  </a:ext>
                </a:extLst>
              </a:tr>
            </a:tbl>
          </a:graphicData>
        </a:graphic>
      </p:graphicFrame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A4108F67-733F-4CD5-B3F1-63A7CDF469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14552"/>
              </p:ext>
            </p:extLst>
          </p:nvPr>
        </p:nvGraphicFramePr>
        <p:xfrm>
          <a:off x="5964196" y="1857106"/>
          <a:ext cx="6077613" cy="48261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77613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418640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Computer-controlled technology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4407468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sp>
        <p:nvSpPr>
          <p:cNvPr id="9" name="AutoShape 8" descr="File:Speaker Icon.svg - Wikipedia">
            <a:extLst>
              <a:ext uri="{FF2B5EF4-FFF2-40B4-BE49-F238E27FC236}">
                <a16:creationId xmlns:a16="http://schemas.microsoft.com/office/drawing/2014/main" id="{B0764AF9-9AE0-49DA-AC5C-AF9C96F4AA2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810661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13673F9-FF3A-42E4-9E34-A27DB06102BC}"/>
              </a:ext>
            </a:extLst>
          </p:cNvPr>
          <p:cNvSpPr/>
          <p:nvPr/>
        </p:nvSpPr>
        <p:spPr>
          <a:xfrm>
            <a:off x="2586387" y="2334444"/>
            <a:ext cx="3138552" cy="156562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rgbClr val="7030A0"/>
                </a:solidFill>
                <a:latin typeface="Tw Cen MT" panose="020B0602020104020603" pitchFamily="34" charset="0"/>
              </a:rPr>
              <a:t>Description: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Self-driving cars will use AI technology to navigate from one place to another without the need of a user input.</a:t>
            </a: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CF39095-8A21-4CC9-AE7F-7B3D5AE06565}"/>
              </a:ext>
            </a:extLst>
          </p:cNvPr>
          <p:cNvSpPr/>
          <p:nvPr/>
        </p:nvSpPr>
        <p:spPr>
          <a:xfrm>
            <a:off x="8386794" y="2334442"/>
            <a:ext cx="3445741" cy="156562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rgbClr val="0070C0"/>
                </a:solidFill>
                <a:latin typeface="Tw Cen MT" panose="020B0602020104020603" pitchFamily="34" charset="0"/>
              </a:rPr>
              <a:t>Description: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Robots are being developed and used in different industries such as manufacturing in order to accurately and efficiently perform tasks typically done by humans.</a:t>
            </a: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dirty="0">
              <a:solidFill>
                <a:srgbClr val="0070C0"/>
              </a:solidFill>
            </a:endParaRPr>
          </a:p>
        </p:txBody>
      </p:sp>
      <p:graphicFrame>
        <p:nvGraphicFramePr>
          <p:cNvPr id="38" name="Table 37">
            <a:extLst>
              <a:ext uri="{FF2B5EF4-FFF2-40B4-BE49-F238E27FC236}">
                <a16:creationId xmlns:a16="http://schemas.microsoft.com/office/drawing/2014/main" id="{F38497D4-4757-40A5-8353-FC722FB38C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531830"/>
              </p:ext>
            </p:extLst>
          </p:nvPr>
        </p:nvGraphicFramePr>
        <p:xfrm>
          <a:off x="223714" y="4052081"/>
          <a:ext cx="5501225" cy="23178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9137">
                  <a:extLst>
                    <a:ext uri="{9D8B030D-6E8A-4147-A177-3AD203B41FA5}">
                      <a16:colId xmlns:a16="http://schemas.microsoft.com/office/drawing/2014/main" val="4073575525"/>
                    </a:ext>
                  </a:extLst>
                </a:gridCol>
                <a:gridCol w="2692088">
                  <a:extLst>
                    <a:ext uri="{9D8B030D-6E8A-4147-A177-3AD203B41FA5}">
                      <a16:colId xmlns:a16="http://schemas.microsoft.com/office/drawing/2014/main" val="2746150596"/>
                    </a:ext>
                  </a:extLst>
                </a:gridCol>
              </a:tblGrid>
              <a:tr h="394944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Pros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Cons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1017225"/>
                  </a:ext>
                </a:extLst>
              </a:tr>
              <a:tr h="640968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Fewer mistakes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Increase the rate of unemployment.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502514"/>
                  </a:ext>
                </a:extLst>
              </a:tr>
              <a:tr h="640968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Saving on fuel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Higher levels of congestion.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1241733"/>
                  </a:ext>
                </a:extLst>
              </a:tr>
              <a:tr h="640968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Law abiding/following traffic rules.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Privacy and ethical concerns.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8546817"/>
                  </a:ext>
                </a:extLst>
              </a:tr>
            </a:tbl>
          </a:graphicData>
        </a:graphic>
      </p:graphicFrame>
      <p:graphicFrame>
        <p:nvGraphicFramePr>
          <p:cNvPr id="39" name="Table 38">
            <a:extLst>
              <a:ext uri="{FF2B5EF4-FFF2-40B4-BE49-F238E27FC236}">
                <a16:creationId xmlns:a16="http://schemas.microsoft.com/office/drawing/2014/main" id="{CEAA57BE-E0F1-4922-82A5-2DD3AA2200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1546779"/>
              </p:ext>
            </p:extLst>
          </p:nvPr>
        </p:nvGraphicFramePr>
        <p:xfrm>
          <a:off x="6096000" y="4038583"/>
          <a:ext cx="5736535" cy="2499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9295">
                  <a:extLst>
                    <a:ext uri="{9D8B030D-6E8A-4147-A177-3AD203B41FA5}">
                      <a16:colId xmlns:a16="http://schemas.microsoft.com/office/drawing/2014/main" val="4073575525"/>
                    </a:ext>
                  </a:extLst>
                </a:gridCol>
                <a:gridCol w="2807240">
                  <a:extLst>
                    <a:ext uri="{9D8B030D-6E8A-4147-A177-3AD203B41FA5}">
                      <a16:colId xmlns:a16="http://schemas.microsoft.com/office/drawing/2014/main" val="2746150596"/>
                    </a:ext>
                  </a:extLst>
                </a:gridCol>
              </a:tblGrid>
              <a:tr h="394944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Pros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Cons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1017225"/>
                  </a:ext>
                </a:extLst>
              </a:tr>
              <a:tr h="64096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latin typeface="Tw Cen MT" panose="020B0602020104020603" pitchFamily="34" charset="0"/>
                          <a:ea typeface="+mn-ea"/>
                          <a:cs typeface="+mn-cs"/>
                        </a:rPr>
                        <a:t>Can operate 24 hours a day without taking a break.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latin typeface="Tw Cen MT" panose="020B0602020104020603" pitchFamily="34" charset="0"/>
                          <a:ea typeface="+mn-ea"/>
                          <a:cs typeface="+mn-cs"/>
                        </a:rPr>
                        <a:t>If there is a power cut the system will not work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502514"/>
                  </a:ext>
                </a:extLst>
              </a:tr>
              <a:tr h="64096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latin typeface="Tw Cen MT" panose="020B0602020104020603" pitchFamily="34" charset="0"/>
                          <a:ea typeface="+mn-ea"/>
                          <a:cs typeface="+mn-cs"/>
                        </a:rPr>
                        <a:t>Can be used in dangerous or awkward environments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latin typeface="Tw Cen MT" panose="020B0602020104020603" pitchFamily="34" charset="0"/>
                          <a:ea typeface="+mn-ea"/>
                          <a:cs typeface="+mn-cs"/>
                        </a:rPr>
                        <a:t>If the computer malfunctions the system will not work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1241733"/>
                  </a:ext>
                </a:extLst>
              </a:tr>
              <a:tr h="64096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latin typeface="Tw Cen MT" panose="020B0602020104020603" pitchFamily="34" charset="0"/>
                          <a:ea typeface="+mn-ea"/>
                          <a:cs typeface="+mn-cs"/>
                        </a:rPr>
                        <a:t>Will work without any wages.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latin typeface="Tw Cen MT" panose="020B0602020104020603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The software for the control system is specialist and may cost a lot of money to develop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4855878"/>
                  </a:ext>
                </a:extLst>
              </a:tr>
            </a:tbl>
          </a:graphicData>
        </a:graphic>
      </p:graphicFrame>
      <p:graphicFrame>
        <p:nvGraphicFramePr>
          <p:cNvPr id="45" name="Table 44">
            <a:extLst>
              <a:ext uri="{FF2B5EF4-FFF2-40B4-BE49-F238E27FC236}">
                <a16:creationId xmlns:a16="http://schemas.microsoft.com/office/drawing/2014/main" id="{D474BD79-593F-4FB7-82E7-DA5F82BCE5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4843178"/>
              </p:ext>
            </p:extLst>
          </p:nvPr>
        </p:nvGraphicFramePr>
        <p:xfrm>
          <a:off x="7061876" y="50357"/>
          <a:ext cx="4979933" cy="1732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79933">
                  <a:extLst>
                    <a:ext uri="{9D8B030D-6E8A-4147-A177-3AD203B41FA5}">
                      <a16:colId xmlns:a16="http://schemas.microsoft.com/office/drawing/2014/main" val="2146820132"/>
                    </a:ext>
                  </a:extLst>
                </a:gridCol>
              </a:tblGrid>
              <a:tr h="421507"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Difference between ethical and moral.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632241"/>
                  </a:ext>
                </a:extLst>
              </a:tr>
              <a:tr h="1229393">
                <a:tc>
                  <a:txBody>
                    <a:bodyPr/>
                    <a:lstStyle/>
                    <a:p>
                      <a:r>
                        <a:rPr lang="en-GB" sz="1600" u="sng" dirty="0">
                          <a:latin typeface="Tw Cen MT" panose="020B0602020104020603" pitchFamily="34" charset="0"/>
                        </a:rPr>
                        <a:t>Ethics </a:t>
                      </a:r>
                      <a:r>
                        <a:rPr lang="en-GB" sz="1600" dirty="0">
                          <a:latin typeface="Tw Cen MT" panose="020B0602020104020603" pitchFamily="34" charset="0"/>
                        </a:rPr>
                        <a:t>leans towards decisions based upon individual character, and the more subjective understanding of right and wrong by individuals – whereas </a:t>
                      </a:r>
                      <a:r>
                        <a:rPr lang="en-GB" sz="1600" u="sng" dirty="0">
                          <a:latin typeface="Tw Cen MT" panose="020B0602020104020603" pitchFamily="34" charset="0"/>
                        </a:rPr>
                        <a:t>Morals</a:t>
                      </a:r>
                      <a:r>
                        <a:rPr lang="en-GB" sz="1600" dirty="0">
                          <a:latin typeface="Tw Cen MT" panose="020B0602020104020603" pitchFamily="34" charset="0"/>
                        </a:rPr>
                        <a:t> emphasises the widely-shared communal or societal norms about right and wrong.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549136"/>
                  </a:ext>
                </a:extLst>
              </a:tr>
            </a:tbl>
          </a:graphicData>
        </a:graphic>
      </p:graphicFrame>
      <p:pic>
        <p:nvPicPr>
          <p:cNvPr id="46" name="Picture 18" descr="Light Bulb Shining Icon - Free image on Pixabay">
            <a:extLst>
              <a:ext uri="{FF2B5EF4-FFF2-40B4-BE49-F238E27FC236}">
                <a16:creationId xmlns:a16="http://schemas.microsoft.com/office/drawing/2014/main" id="{CA2E3341-4E94-4B11-B81C-9876A92289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438936" y="-74821"/>
            <a:ext cx="602873" cy="439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7C72A362-F6E2-4180-8F13-D3C40A03D5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1061" y="2334443"/>
            <a:ext cx="2362136" cy="157189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4A43A1C2-4C64-457B-8FB5-2D0A1AAB4A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8710" y="2340713"/>
            <a:ext cx="2352181" cy="1565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2459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230</Words>
  <Application>Microsoft Office PowerPoint</Application>
  <PresentationFormat>Widescreen</PresentationFormat>
  <Paragraphs>41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Tw Cen MT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Corbett, DC (Staff, Parks House)</dc:creator>
  <cp:lastModifiedBy>Corbett, DC (Staff, Parks House)</cp:lastModifiedBy>
  <cp:revision>4</cp:revision>
  <dcterms:created xsi:type="dcterms:W3CDTF">2021-09-23T07:37:30Z</dcterms:created>
  <dcterms:modified xsi:type="dcterms:W3CDTF">2021-09-23T08:43:37Z</dcterms:modified>
</cp:coreProperties>
</file>